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94" r:id="rId6"/>
    <p:sldId id="289" r:id="rId7"/>
    <p:sldId id="276" r:id="rId8"/>
    <p:sldId id="264" r:id="rId9"/>
    <p:sldId id="296" r:id="rId10"/>
    <p:sldId id="270" r:id="rId11"/>
    <p:sldId id="271" r:id="rId12"/>
    <p:sldId id="272" r:id="rId13"/>
    <p:sldId id="265" r:id="rId14"/>
    <p:sldId id="287" r:id="rId15"/>
    <p:sldId id="295" r:id="rId16"/>
    <p:sldId id="286" r:id="rId17"/>
    <p:sldId id="267" r:id="rId18"/>
    <p:sldId id="274" r:id="rId19"/>
    <p:sldId id="297" r:id="rId20"/>
    <p:sldId id="291" r:id="rId21"/>
    <p:sldId id="266" r:id="rId22"/>
  </p:sldIdLst>
  <p:sldSz cx="12192000" cy="6858000"/>
  <p:notesSz cx="6858000" cy="9144000"/>
  <p:embeddedFontLst>
    <p:embeddedFont>
      <p:font typeface="Pretendard" panose="02000503000000020004" pitchFamily="50" charset="-127"/>
      <p:regular r:id="rId23"/>
      <p:bold r:id="rId24"/>
    </p:embeddedFont>
    <p:embeddedFont>
      <p:font typeface="Pretendard ExtraBold" panose="02000903000000020004" pitchFamily="50" charset="-127"/>
      <p:bold r:id="rId25"/>
    </p:embeddedFont>
    <p:embeddedFont>
      <p:font typeface="Pretendard Light" panose="02000403000000020004" pitchFamily="50" charset="-127"/>
      <p:regular r:id="rId26"/>
    </p:embeddedFont>
    <p:embeddedFont>
      <p:font typeface="Pretendard Medium" panose="02000603000000020004" pitchFamily="50" charset="-127"/>
      <p:regular r:id="rId27"/>
    </p:embeddedFont>
    <p:embeddedFont>
      <p:font typeface="Pretendard SemiBold" panose="02000703000000020004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Amasis MT Pro Light" panose="02040304050005020304" pitchFamily="18" charset="0"/>
      <p:regular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684"/>
    <a:srgbClr val="0E3666"/>
    <a:srgbClr val="24377E"/>
    <a:srgbClr val="5A5A5A"/>
    <a:srgbClr val="ECEDF0"/>
    <a:srgbClr val="15204B"/>
    <a:srgbClr val="B5B8B4"/>
    <a:srgbClr val="638ACF"/>
    <a:srgbClr val="BACAE8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2" y="96"/>
      </p:cViewPr>
      <p:guideLst>
        <p:guide orient="horz" pos="2137"/>
        <p:guide pos="3931"/>
        <p:guide pos="529"/>
        <p:guide pos="7106"/>
        <p:guide orient="horz" pos="3861"/>
        <p:guide orient="horz" pos="52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75D8-46F3-50AE-06AA-14CD7D3E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656E44-4F2B-B78A-FE49-E832DE09F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DEADF-6EED-6917-CB48-01A54D2D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75832-501D-0B9A-80AA-387E542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E956B-FBF9-408C-21F9-8D2BA50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1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6A0B-59F9-F62E-18CD-1C69A1A7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D21B8F-4D1F-449F-CA3C-CFC40AF6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EC7D4-FDCA-8C42-66AE-ABC51D65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C342C-4596-5FC9-AD49-1B116A90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99D90-3EC6-84E7-6A17-F77B5D53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7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4FAF5A-3F88-51C8-CF0B-8B97002A8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020955-FC1C-BB36-564A-6976E57D5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22EED-A00E-13DE-70DE-393EE3FD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8EB42-5111-0932-595C-C51E5F77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41B4C-F0FA-93D8-609D-0B4F9F9B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9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A6D23-5786-B30B-2330-FCB452E4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36B3D-F805-63DD-DD53-7286EEB5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783A3-96C1-8869-DA13-6BBCF575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9432-0A7F-C61E-9024-1B2382EE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B3C62-54CF-C816-2D74-B3B8D50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3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40014-3B65-CE42-61CF-D87203DC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90568A-60CF-2752-B784-007EB3576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E56CA-F513-1934-4D67-58DE5431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5216D-0DB8-5A03-43C1-69CD34FE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101E3-79D6-B554-9299-B22010A0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4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04DF1-2B0F-99DF-6BBE-E68E99C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D480A-DD3D-5065-B9AD-3A76BCC03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BBAEE-AE7F-3520-9486-60A9BC66D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912FA6-95A6-1D16-A3BC-471F5474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EC654-BF17-5C7E-DD11-967955C7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45781-8E5A-1F36-1D0A-D44ECF49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6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766CD-ED3C-4622-0E50-63D8C6AE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E584AF-84AB-4712-AE63-65C33B85C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45CA5-850D-75C2-9281-6C386B784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080A5F-BF12-3586-A4D2-318A39549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B80DDB-A3B1-B0DB-00A1-8EBFC154A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51AEB7-D427-3E43-E9B6-622AE8AD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CFCC24-896C-3CAA-DEC8-7A5D35AF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3D1DE-01B6-6253-0C87-25D8FDCA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8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881E5-74C2-42E4-7670-764DE7C7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830E16-2BD0-A4D5-2FFE-106565FF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0EC505-8210-2F94-F8DC-0D201908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A95E3-07DC-D1C0-9292-E4411EA5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0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7E1DA3-7429-871A-6CA8-B59686E61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31B83A-08E4-710A-E2A5-67C28FB7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4B46F-1E06-0B31-888C-6D1F4106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8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0F06-A3FE-CCE6-3E36-0645BBD0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9255C-A106-7A25-6E03-8ED0A0623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4D857A-8C86-7394-8E65-1F50CC45D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4B6FA5-B1B1-1B8B-8096-EC0FB693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B90C3-B3AB-83A9-1923-1A1CE2EE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06368-836F-5202-839F-8672A9BE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9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53117-D637-5563-4546-F27C7CA3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E32BBA-6CEF-0435-B284-ED072274E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78EAD-17CF-9181-2C5D-6D9A3537D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CF036F-725D-B18A-1794-7B84B5AA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AE944-3201-AF64-9787-BDDF1C20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5E460-C706-C63B-4190-FFA8E40B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86F611-85A9-EA6F-F147-6892EFA7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FFB2F-1E24-E289-C1CE-A174731A8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38BDD-9486-1773-3CD5-1FC3F424F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CF853-E074-48F7-B3FA-9E5812035B8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9D2-A0BD-72B5-7566-A3732246C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03F3-5D14-52CC-41A1-42D3D4D04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D83B5-3805-4CFD-AF21-FC8992D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805A9-A26F-B577-0B6B-0C801F25B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6132"/>
            <a:ext cx="9144000" cy="921870"/>
          </a:xfrm>
        </p:spPr>
        <p:txBody>
          <a:bodyPr>
            <a:normAutofit fontScale="90000"/>
          </a:bodyPr>
          <a:lstStyle/>
          <a:p>
            <a:r>
              <a:rPr lang="ko-KR" altLang="en-US" sz="5400" dirty="0">
                <a:solidFill>
                  <a:srgbClr val="12478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학생 관리 시스템</a:t>
            </a:r>
            <a:br>
              <a:rPr lang="en-US" altLang="ko-KR" sz="5400" dirty="0">
                <a:solidFill>
                  <a:srgbClr val="12478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300" dirty="0">
                <a:solidFill>
                  <a:srgbClr val="12478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 보고서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D9752E-261B-2DDD-EAB1-DE0D2E3BD0B9}"/>
              </a:ext>
            </a:extLst>
          </p:cNvPr>
          <p:cNvCxnSpPr>
            <a:cxnSpLocks/>
          </p:cNvCxnSpPr>
          <p:nvPr/>
        </p:nvCxnSpPr>
        <p:spPr>
          <a:xfrm>
            <a:off x="929299" y="6047077"/>
            <a:ext cx="9793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EDB271-4A1C-1FE4-ACBD-03ACC5E8C07D}"/>
              </a:ext>
            </a:extLst>
          </p:cNvPr>
          <p:cNvGrpSpPr/>
          <p:nvPr/>
        </p:nvGrpSpPr>
        <p:grpSpPr>
          <a:xfrm>
            <a:off x="5832905" y="552315"/>
            <a:ext cx="1057971" cy="839961"/>
            <a:chOff x="5773271" y="2460252"/>
            <a:chExt cx="1057971" cy="83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06BFBD0-EB13-0D41-6835-CC87079362B8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8C2A5-215D-0092-B531-8EA0509B5E5B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29DD42-4854-80DC-A033-A4D93015A495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18284-5706-FAD1-086C-5A301CBDD0AE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CCA2FE-EE2E-F972-AE4E-609980427306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C2F60B-C2D4-B4FD-F021-C7C23AC7A13F}"/>
              </a:ext>
            </a:extLst>
          </p:cNvPr>
          <p:cNvSpPr txBox="1"/>
          <p:nvPr/>
        </p:nvSpPr>
        <p:spPr>
          <a:xfrm>
            <a:off x="4113143" y="3465513"/>
            <a:ext cx="396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73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C369A-2442-4020-9A35-E25E4856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E78B7F-A5BD-2754-84E3-C01A11D6A64C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098244-67E5-5451-04BC-43DE01E80663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1B5963-57EA-C421-9857-4B394760A2A5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43AE2-C368-915D-149A-B773699394B5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F55C6-5697-EE9A-BF03-9360DD5680D2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75D2FE-3E7F-5BD1-1018-C2CE378A0DF0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4DA96-02DA-94E2-20D4-6AF6D3846281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AD957C-7F20-9273-3225-24DC3E4C971B}"/>
              </a:ext>
            </a:extLst>
          </p:cNvPr>
          <p:cNvCxnSpPr>
            <a:cxnSpLocks/>
          </p:cNvCxnSpPr>
          <p:nvPr/>
        </p:nvCxnSpPr>
        <p:spPr>
          <a:xfrm>
            <a:off x="874506" y="6137032"/>
            <a:ext cx="10397033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A19D2D-0B72-DC02-E02B-674FE1B11E48}"/>
              </a:ext>
            </a:extLst>
          </p:cNvPr>
          <p:cNvSpPr txBox="1"/>
          <p:nvPr/>
        </p:nvSpPr>
        <p:spPr>
          <a:xfrm>
            <a:off x="1296592" y="1087972"/>
            <a:ext cx="91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2468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76B78D-91A4-9C3B-1E28-5F69A74E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62" y="1702863"/>
            <a:ext cx="5438076" cy="3908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65D27-D70B-8A90-C8FC-4189ED4C2323}"/>
              </a:ext>
            </a:extLst>
          </p:cNvPr>
          <p:cNvSpPr txBox="1"/>
          <p:nvPr/>
        </p:nvSpPr>
        <p:spPr>
          <a:xfrm>
            <a:off x="1459759" y="691388"/>
            <a:ext cx="1150091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</a:p>
        </p:txBody>
      </p:sp>
    </p:spTree>
    <p:extLst>
      <p:ext uri="{BB962C8B-B14F-4D97-AF65-F5344CB8AC3E}">
        <p14:creationId xmlns:p14="http://schemas.microsoft.com/office/powerpoint/2010/main" val="190057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6A3A-2269-48B0-83C0-1FD28A3AE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6E7017E-9E0C-AAC3-C117-CDC78EA23675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237B6CD-955E-92EF-CAB3-86C7EA35BD85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21DB6-A244-1B94-EBC6-786EE49C391D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2ED2FE-C881-C11D-6A7D-D9E5588067C3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5329-97CA-B381-F7EC-ABF28B33F169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CD2391-EC23-9EA8-CCA8-C24A68737154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654B4C-1D06-D512-188E-04E954FF7DAE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BC6D24-4393-2BC8-4EA3-46B0BE780FAA}"/>
              </a:ext>
            </a:extLst>
          </p:cNvPr>
          <p:cNvCxnSpPr>
            <a:cxnSpLocks/>
          </p:cNvCxnSpPr>
          <p:nvPr/>
        </p:nvCxnSpPr>
        <p:spPr>
          <a:xfrm>
            <a:off x="895523" y="6129338"/>
            <a:ext cx="10421765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E0CFEE-4C90-208F-78AB-BD258256FF1A}"/>
              </a:ext>
            </a:extLst>
          </p:cNvPr>
          <p:cNvSpPr txBox="1"/>
          <p:nvPr/>
        </p:nvSpPr>
        <p:spPr>
          <a:xfrm>
            <a:off x="1296592" y="1087972"/>
            <a:ext cx="76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2468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강사 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4B588-F1B8-4C10-CF2B-D7D7B6A5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2" y="1951402"/>
            <a:ext cx="4665591" cy="32504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4AC6B8-C320-3989-B040-C6C546AC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3" y="1951402"/>
            <a:ext cx="4665591" cy="3250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01154-8B3F-A81F-513C-EC8842AC3168}"/>
              </a:ext>
            </a:extLst>
          </p:cNvPr>
          <p:cNvSpPr txBox="1"/>
          <p:nvPr/>
        </p:nvSpPr>
        <p:spPr>
          <a:xfrm>
            <a:off x="1459759" y="691388"/>
            <a:ext cx="1150091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</a:p>
        </p:txBody>
      </p:sp>
    </p:spTree>
    <p:extLst>
      <p:ext uri="{BB962C8B-B14F-4D97-AF65-F5344CB8AC3E}">
        <p14:creationId xmlns:p14="http://schemas.microsoft.com/office/powerpoint/2010/main" val="259142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FDC93-8EA2-B913-A90D-087C06D0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B1E5C31-17B9-F46C-EBF2-70686646FCE0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FB8A886-CFD7-2DED-DA1C-DE7B3298C657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6CA87-96F9-F8A9-CA98-1C11FEBDF817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437453-5299-9F8F-9BCB-AC1F5F57103C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7E62D-1092-F4C7-4881-B3E88188FA94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D4DE5-009D-C85E-4ADB-84FB274B1A44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6BBCED4-0FD0-7E1C-0B1D-7034F5FD0E40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E592DF-6989-B555-6DB1-1A444749F80A}"/>
              </a:ext>
            </a:extLst>
          </p:cNvPr>
          <p:cNvSpPr txBox="1"/>
          <p:nvPr/>
        </p:nvSpPr>
        <p:spPr>
          <a:xfrm>
            <a:off x="1296593" y="1087972"/>
            <a:ext cx="78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2468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학생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16C4E4-A6C1-8213-E6F3-25E95152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9" y="1445635"/>
            <a:ext cx="4128762" cy="425995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3DDCE12-2273-405A-3BE1-DA7CB96B2071}"/>
              </a:ext>
            </a:extLst>
          </p:cNvPr>
          <p:cNvCxnSpPr>
            <a:cxnSpLocks/>
          </p:cNvCxnSpPr>
          <p:nvPr/>
        </p:nvCxnSpPr>
        <p:spPr>
          <a:xfrm>
            <a:off x="883742" y="6137032"/>
            <a:ext cx="10397033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5A6E96-C5CA-02A4-BE33-B55DFBB18550}"/>
              </a:ext>
            </a:extLst>
          </p:cNvPr>
          <p:cNvSpPr txBox="1"/>
          <p:nvPr/>
        </p:nvSpPr>
        <p:spPr>
          <a:xfrm>
            <a:off x="1459759" y="691388"/>
            <a:ext cx="1150091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</a:p>
        </p:txBody>
      </p:sp>
    </p:spTree>
    <p:extLst>
      <p:ext uri="{BB962C8B-B14F-4D97-AF65-F5344CB8AC3E}">
        <p14:creationId xmlns:p14="http://schemas.microsoft.com/office/powerpoint/2010/main" val="401857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2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3A5A5-DB78-A514-B7A4-7B385DEB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8C224-DA55-CCA7-06C9-275E18050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769" y="3221686"/>
            <a:ext cx="4595797" cy="748735"/>
          </a:xfrm>
          <a:effectLst/>
        </p:spPr>
        <p:txBody>
          <a:bodyPr>
            <a:normAutofit fontScale="90000"/>
          </a:bodyPr>
          <a:lstStyle/>
          <a:p>
            <a:r>
              <a:rPr lang="ko-KR" altLang="en-US" sz="3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br>
              <a:rPr lang="en-US" altLang="ko-KR" sz="3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17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구현 기능</a:t>
            </a:r>
            <a:r>
              <a:rPr lang="en-US" altLang="ko-KR" sz="17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IA, DB ERD, Use Case</a:t>
            </a:r>
            <a:br>
              <a:rPr lang="en-US" altLang="ko-KR" sz="17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endParaRPr lang="ko-KR" altLang="en-US" sz="1700" b="1" dirty="0">
              <a:solidFill>
                <a:srgbClr val="E8E8E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E2EDD1-1AE0-2188-1929-4A224B4585B8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3807321" cy="0"/>
          </a:xfrm>
          <a:prstGeom prst="line">
            <a:avLst/>
          </a:prstGeom>
          <a:ln>
            <a:solidFill>
              <a:srgbClr val="E8E8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5E4249-BE28-8194-5F61-B37F7053380D}"/>
              </a:ext>
            </a:extLst>
          </p:cNvPr>
          <p:cNvGrpSpPr/>
          <p:nvPr/>
        </p:nvGrpSpPr>
        <p:grpSpPr>
          <a:xfrm>
            <a:off x="807724" y="474776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F85E3F2-4DA1-1EB9-8660-22A1E505A9EA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ED7E44-21B1-A182-D080-F48A73114359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42FA51-6857-C771-2E23-15ED9F67C510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C110C7-4EA5-B4B0-7269-4C904E23C5D4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D9BA6E-CFEE-A2E2-BB89-6FA510D50FA0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F23A60-8CF9-F437-46AC-9009686C4BFC}"/>
              </a:ext>
            </a:extLst>
          </p:cNvPr>
          <p:cNvSpPr txBox="1"/>
          <p:nvPr/>
        </p:nvSpPr>
        <p:spPr>
          <a:xfrm>
            <a:off x="6741268" y="1543869"/>
            <a:ext cx="521402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chemeClr val="bg1">
                    <a:alpha val="18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endParaRPr lang="ko-KR" altLang="en-US" sz="23900" dirty="0">
              <a:solidFill>
                <a:schemeClr val="bg1">
                  <a:alpha val="18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A0369-7601-1F6B-8AAE-2AD6AC56BF7B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</p:spTree>
    <p:extLst>
      <p:ext uri="{BB962C8B-B14F-4D97-AF65-F5344CB8AC3E}">
        <p14:creationId xmlns:p14="http://schemas.microsoft.com/office/powerpoint/2010/main" val="201360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EF254-76DB-FA0A-18E0-FAFAD45B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30CD91F-7958-18BF-F918-9F7B94D9CE00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56FBAEC-87B2-D425-F26E-AC37D422E3C6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A36C53-31A7-1D12-F315-8A0C6645FFE5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93E0BD-74A9-E0F4-5395-B77E508E66C0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E182DF-0F6D-27DC-A856-EAE587B6C34C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BA79C1-DA95-E17D-3797-9BEE79EF5A5A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AC12BEC-6F96-F12D-CF2E-B4D18D6D376B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42EF-467B-0D47-FF7D-BA6CE5DD55FB}"/>
              </a:ext>
            </a:extLst>
          </p:cNvPr>
          <p:cNvSpPr txBox="1"/>
          <p:nvPr/>
        </p:nvSpPr>
        <p:spPr>
          <a:xfrm>
            <a:off x="1459759" y="691388"/>
            <a:ext cx="1150091" cy="338554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96140-ABF2-1A57-EA9D-A47292C2B4F0}"/>
              </a:ext>
            </a:extLst>
          </p:cNvPr>
          <p:cNvSpPr txBox="1"/>
          <p:nvPr/>
        </p:nvSpPr>
        <p:spPr>
          <a:xfrm>
            <a:off x="1410060" y="1064415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2468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IA</a:t>
            </a:r>
            <a:endParaRPr lang="ko-KR" altLang="en-US" b="1" dirty="0">
              <a:solidFill>
                <a:srgbClr val="12468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D29D962-8304-F816-9D49-B458A979B17F}"/>
              </a:ext>
            </a:extLst>
          </p:cNvPr>
          <p:cNvCxnSpPr>
            <a:cxnSpLocks/>
          </p:cNvCxnSpPr>
          <p:nvPr/>
        </p:nvCxnSpPr>
        <p:spPr>
          <a:xfrm flipV="1">
            <a:off x="883742" y="6129338"/>
            <a:ext cx="10169925" cy="7694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19D16E-C814-455F-7034-B2EC142A2DF4}"/>
              </a:ext>
            </a:extLst>
          </p:cNvPr>
          <p:cNvSpPr/>
          <p:nvPr/>
        </p:nvSpPr>
        <p:spPr>
          <a:xfrm>
            <a:off x="2716819" y="1474753"/>
            <a:ext cx="6807200" cy="458375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05F1C-78E8-6B3B-4C09-CDF33E014FC7}"/>
              </a:ext>
            </a:extLst>
          </p:cNvPr>
          <p:cNvSpPr/>
          <p:nvPr/>
        </p:nvSpPr>
        <p:spPr>
          <a:xfrm>
            <a:off x="2895599" y="1607299"/>
            <a:ext cx="6400800" cy="447227"/>
          </a:xfrm>
          <a:prstGeom prst="rect">
            <a:avLst/>
          </a:prstGeom>
          <a:solidFill>
            <a:srgbClr val="BACAE8"/>
          </a:solidFill>
          <a:ln>
            <a:solidFill>
              <a:srgbClr val="BACA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E580FA-AB22-4222-862A-46ABF124EFFB}"/>
              </a:ext>
            </a:extLst>
          </p:cNvPr>
          <p:cNvSpPr/>
          <p:nvPr/>
        </p:nvSpPr>
        <p:spPr>
          <a:xfrm>
            <a:off x="2899212" y="2194364"/>
            <a:ext cx="2027383" cy="447227"/>
          </a:xfrm>
          <a:prstGeom prst="rect">
            <a:avLst/>
          </a:prstGeom>
          <a:solidFill>
            <a:srgbClr val="638A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A670C63-79E5-C952-3BF0-221692CA393C}"/>
              </a:ext>
            </a:extLst>
          </p:cNvPr>
          <p:cNvSpPr/>
          <p:nvPr/>
        </p:nvSpPr>
        <p:spPr>
          <a:xfrm>
            <a:off x="2899214" y="2728566"/>
            <a:ext cx="2027383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71EA42-C62F-B59C-8EEF-EBF220E7619A}"/>
              </a:ext>
            </a:extLst>
          </p:cNvPr>
          <p:cNvSpPr/>
          <p:nvPr/>
        </p:nvSpPr>
        <p:spPr>
          <a:xfrm>
            <a:off x="2891984" y="3258377"/>
            <a:ext cx="2027383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학과관리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D72E7F7-7777-9380-7999-AB6116AC35BA}"/>
              </a:ext>
            </a:extLst>
          </p:cNvPr>
          <p:cNvSpPr/>
          <p:nvPr/>
        </p:nvSpPr>
        <p:spPr>
          <a:xfrm>
            <a:off x="2904840" y="3788188"/>
            <a:ext cx="2027382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과목관리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D24BA0-05BD-158F-BCB7-5A1806BE49BC}"/>
              </a:ext>
            </a:extLst>
          </p:cNvPr>
          <p:cNvSpPr/>
          <p:nvPr/>
        </p:nvSpPr>
        <p:spPr>
          <a:xfrm>
            <a:off x="2899213" y="4317999"/>
            <a:ext cx="2027382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강사관리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4703BA-11AA-33FA-EED6-F4FA01062C88}"/>
              </a:ext>
            </a:extLst>
          </p:cNvPr>
          <p:cNvSpPr/>
          <p:nvPr/>
        </p:nvSpPr>
        <p:spPr>
          <a:xfrm>
            <a:off x="5106727" y="3251060"/>
            <a:ext cx="2027384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시험 응시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EC97032-2737-37E7-1A41-84A8EA3EEFD8}"/>
              </a:ext>
            </a:extLst>
          </p:cNvPr>
          <p:cNvSpPr/>
          <p:nvPr/>
        </p:nvSpPr>
        <p:spPr>
          <a:xfrm>
            <a:off x="5106728" y="3792084"/>
            <a:ext cx="2027383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정오표 확인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414454-B8E0-005E-6195-782866440E4D}"/>
              </a:ext>
            </a:extLst>
          </p:cNvPr>
          <p:cNvSpPr/>
          <p:nvPr/>
        </p:nvSpPr>
        <p:spPr>
          <a:xfrm>
            <a:off x="7265402" y="2725940"/>
            <a:ext cx="2027383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시험 관리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5767318-E1F2-28B3-E637-B8C86A0993F7}"/>
              </a:ext>
            </a:extLst>
          </p:cNvPr>
          <p:cNvSpPr/>
          <p:nvPr/>
        </p:nvSpPr>
        <p:spPr>
          <a:xfrm>
            <a:off x="7265401" y="3270720"/>
            <a:ext cx="2027383" cy="4275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학생별 시험 점수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461F13-7F3F-0F3B-6968-CF2A2369631E}"/>
              </a:ext>
            </a:extLst>
          </p:cNvPr>
          <p:cNvSpPr/>
          <p:nvPr/>
        </p:nvSpPr>
        <p:spPr>
          <a:xfrm>
            <a:off x="7265402" y="2200244"/>
            <a:ext cx="2027383" cy="447227"/>
          </a:xfrm>
          <a:prstGeom prst="rect">
            <a:avLst/>
          </a:prstGeom>
          <a:solidFill>
            <a:srgbClr val="638A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강사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C5B64E-8553-81F1-1F3B-B8CB7E61B36D}"/>
              </a:ext>
            </a:extLst>
          </p:cNvPr>
          <p:cNvSpPr/>
          <p:nvPr/>
        </p:nvSpPr>
        <p:spPr>
          <a:xfrm>
            <a:off x="5080499" y="2194127"/>
            <a:ext cx="2027383" cy="447227"/>
          </a:xfrm>
          <a:prstGeom prst="rect">
            <a:avLst/>
          </a:prstGeom>
          <a:solidFill>
            <a:srgbClr val="638A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2240B9-C70A-8362-84F1-F3E34B9D6508}"/>
              </a:ext>
            </a:extLst>
          </p:cNvPr>
          <p:cNvSpPr/>
          <p:nvPr/>
        </p:nvSpPr>
        <p:spPr>
          <a:xfrm>
            <a:off x="2891984" y="5648325"/>
            <a:ext cx="1384452" cy="343681"/>
          </a:xfrm>
          <a:prstGeom prst="rect">
            <a:avLst/>
          </a:prstGeom>
          <a:solidFill>
            <a:srgbClr val="BACA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1Depth 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메뉴</a:t>
            </a:r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2AA3CE-F341-B054-A915-C012714F4655}"/>
              </a:ext>
            </a:extLst>
          </p:cNvPr>
          <p:cNvSpPr/>
          <p:nvPr/>
        </p:nvSpPr>
        <p:spPr>
          <a:xfrm>
            <a:off x="4364185" y="5643994"/>
            <a:ext cx="1384452" cy="343681"/>
          </a:xfrm>
          <a:prstGeom prst="rect">
            <a:avLst/>
          </a:prstGeom>
          <a:solidFill>
            <a:srgbClr val="638A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2Depth 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메뉴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D9B3BE-C31F-C724-3D72-A2AB48D19638}"/>
              </a:ext>
            </a:extLst>
          </p:cNvPr>
          <p:cNvSpPr/>
          <p:nvPr/>
        </p:nvSpPr>
        <p:spPr>
          <a:xfrm>
            <a:off x="5836386" y="5643994"/>
            <a:ext cx="1384452" cy="348586"/>
          </a:xfrm>
          <a:prstGeom prst="rect">
            <a:avLst/>
          </a:prstGeom>
          <a:solidFill>
            <a:srgbClr val="124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3Depth 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Segoe UI Semibold" panose="020B0702040204020203" pitchFamily="34" charset="0"/>
              </a:rPr>
              <a:t>메뉴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8BF1E-4CFF-8B8D-B950-683E666BD288}"/>
              </a:ext>
            </a:extLst>
          </p:cNvPr>
          <p:cNvSpPr/>
          <p:nvPr/>
        </p:nvSpPr>
        <p:spPr>
          <a:xfrm>
            <a:off x="5098970" y="2732733"/>
            <a:ext cx="2027383" cy="447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과목 신청</a:t>
            </a:r>
          </a:p>
        </p:txBody>
      </p:sp>
    </p:spTree>
    <p:extLst>
      <p:ext uri="{BB962C8B-B14F-4D97-AF65-F5344CB8AC3E}">
        <p14:creationId xmlns:p14="http://schemas.microsoft.com/office/powerpoint/2010/main" val="287453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C6C5F-B3F6-66D2-417A-3EBF613E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AC2A4C-25B4-8119-8C42-01F7096A14E3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AF6373-9CEB-34BC-41B8-00F2CE953931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ECEC66-0430-AD55-EDDD-44644DA262B3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8BE3BA-4BDE-3D04-5A39-BD937CAA050F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E8F70C-B9B1-AA5F-ECA3-B3DA18CEB224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2DFFC-415D-1ED7-C3BC-81219F850037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FD3F66-2B5E-020C-96E5-82E4D9D50B87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DAC86-8387-B4DC-A54B-9F034FBAFF63}"/>
              </a:ext>
            </a:extLst>
          </p:cNvPr>
          <p:cNvSpPr txBox="1"/>
          <p:nvPr/>
        </p:nvSpPr>
        <p:spPr>
          <a:xfrm>
            <a:off x="1459759" y="691388"/>
            <a:ext cx="1150091" cy="338554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991759D-6A0C-396A-234D-C315102B9773}"/>
              </a:ext>
            </a:extLst>
          </p:cNvPr>
          <p:cNvCxnSpPr>
            <a:cxnSpLocks/>
          </p:cNvCxnSpPr>
          <p:nvPr/>
        </p:nvCxnSpPr>
        <p:spPr>
          <a:xfrm flipV="1">
            <a:off x="883742" y="6129338"/>
            <a:ext cx="10169925" cy="7694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96D886-55E6-1827-B37A-522BFA6C9FFF}"/>
              </a:ext>
            </a:extLst>
          </p:cNvPr>
          <p:cNvSpPr txBox="1"/>
          <p:nvPr/>
        </p:nvSpPr>
        <p:spPr>
          <a:xfrm>
            <a:off x="1410060" y="1064415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2468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아키텍처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C86ECB-F735-492E-B340-DCC63B17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55" y="1379444"/>
            <a:ext cx="8716490" cy="47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D32DF-2BF9-C1B7-5536-989D16D2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82BB626-81FB-8CEF-203C-15107EFE36EB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5E7E84-3910-BA88-8224-FB8171B1A206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D41FC-5CAE-ED5E-053E-10DB7F254B24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E081C6-7C85-FED7-D5E0-01182AE3DA70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06F5E-54D1-8055-74FF-3DC7226286D5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3B5D74-7BDD-5CDA-5365-3CDCDE0DA887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9B0A2EE-5629-249B-420C-07334E176C43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56931-2AAC-4440-98A0-28ADD1E870B5}"/>
              </a:ext>
            </a:extLst>
          </p:cNvPr>
          <p:cNvSpPr txBox="1"/>
          <p:nvPr/>
        </p:nvSpPr>
        <p:spPr>
          <a:xfrm>
            <a:off x="1459759" y="691388"/>
            <a:ext cx="1150091" cy="338554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5A5D613-443E-DE22-F0A2-F8CB12E4E684}"/>
              </a:ext>
            </a:extLst>
          </p:cNvPr>
          <p:cNvCxnSpPr>
            <a:cxnSpLocks/>
          </p:cNvCxnSpPr>
          <p:nvPr/>
        </p:nvCxnSpPr>
        <p:spPr>
          <a:xfrm flipV="1">
            <a:off x="883742" y="6129338"/>
            <a:ext cx="10169925" cy="7694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D645DA-69D9-E7C9-8208-FBAE843A435B}"/>
              </a:ext>
            </a:extLst>
          </p:cNvPr>
          <p:cNvSpPr txBox="1"/>
          <p:nvPr/>
        </p:nvSpPr>
        <p:spPr>
          <a:xfrm>
            <a:off x="1410060" y="1064415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2468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순서도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E37CD-79B2-246E-3666-B4ACBBA5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01" y="1639018"/>
            <a:ext cx="7860405" cy="42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699B1D-5437-1BCF-B0AB-61336750A523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28374A7-2589-1083-1ECC-9842C1A0E868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661C93-7B22-BCA1-B055-D48138F7C424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5FD36E-0455-D2ED-0B3C-D2A96E7055EA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0EE923-DE59-D6F1-416E-AFEF40C19D58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38DD8D-CC2B-5466-7831-A4BEF58A5E89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D1A86A-C2A4-A5C0-853E-B73034CAADE8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14C0E-B2AA-28C9-A82F-565B20CC4079}"/>
              </a:ext>
            </a:extLst>
          </p:cNvPr>
          <p:cNvSpPr txBox="1"/>
          <p:nvPr/>
        </p:nvSpPr>
        <p:spPr>
          <a:xfrm>
            <a:off x="1459759" y="691388"/>
            <a:ext cx="1150091" cy="338554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F92D8-77D5-26C4-DDAC-47E9D0C3C3D9}"/>
              </a:ext>
            </a:extLst>
          </p:cNvPr>
          <p:cNvSpPr txBox="1"/>
          <p:nvPr/>
        </p:nvSpPr>
        <p:spPr>
          <a:xfrm>
            <a:off x="1410060" y="1064415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ERD</a:t>
            </a:r>
            <a:endParaRPr lang="ko-KR" altLang="en-US" dirty="0">
              <a:solidFill>
                <a:srgbClr val="12468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A79550-0933-467B-7B83-ED305B16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13" y="1249081"/>
            <a:ext cx="5421973" cy="500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DDEE-D60A-A6E7-9103-457D7CDF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8E959A6-DEB5-EE89-1C4E-6AAF254DDBBD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DDE18F-BC01-BF69-A09F-46D48883F99B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BC12C9-1311-F820-CE16-E5C649E5D55A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23288D-8CB3-449F-A175-415E293336E1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4A694-AFF8-3840-BB05-BFE53045BAA3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D8D42-6AC2-3AEE-0043-60503BBC052A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644B17-AF13-0B73-8952-452E5666DAD4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3EF8F-A1A8-8324-D50C-A55ED29DA861}"/>
              </a:ext>
            </a:extLst>
          </p:cNvPr>
          <p:cNvSpPr txBox="1"/>
          <p:nvPr/>
        </p:nvSpPr>
        <p:spPr>
          <a:xfrm>
            <a:off x="1459759" y="691388"/>
            <a:ext cx="1150091" cy="338554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A6B2E0-45ED-6C41-017C-1AAD223BF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849509"/>
              </p:ext>
            </p:extLst>
          </p:nvPr>
        </p:nvGraphicFramePr>
        <p:xfrm>
          <a:off x="1052872" y="1530187"/>
          <a:ext cx="10717050" cy="4654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678">
                  <a:extLst>
                    <a:ext uri="{9D8B030D-6E8A-4147-A177-3AD203B41FA5}">
                      <a16:colId xmlns:a16="http://schemas.microsoft.com/office/drawing/2014/main" val="3415987069"/>
                    </a:ext>
                  </a:extLst>
                </a:gridCol>
                <a:gridCol w="1081732">
                  <a:extLst>
                    <a:ext uri="{9D8B030D-6E8A-4147-A177-3AD203B41FA5}">
                      <a16:colId xmlns:a16="http://schemas.microsoft.com/office/drawing/2014/main" val="2244318915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922084439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4290603312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454903984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2179981313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846211417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4062098916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2621324722"/>
                    </a:ext>
                  </a:extLst>
                </a:gridCol>
                <a:gridCol w="1071705">
                  <a:extLst>
                    <a:ext uri="{9D8B030D-6E8A-4147-A177-3AD203B41FA5}">
                      <a16:colId xmlns:a16="http://schemas.microsoft.com/office/drawing/2014/main" val="1399418893"/>
                    </a:ext>
                  </a:extLst>
                </a:gridCol>
              </a:tblGrid>
              <a:tr h="15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Root 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Exam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Frame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Exam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Subject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Depart</a:t>
                      </a:r>
                    </a:p>
                    <a:p>
                      <a:pPr algn="ctr" latinLnBrk="1"/>
                      <a:r>
                        <a:rPr lang="en-US" altLang="ko-KR" sz="15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ment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Professor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Stu_ans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Stu_sub</a:t>
                      </a:r>
                      <a:endParaRPr lang="en-US" altLang="ko-KR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info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student 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question</a:t>
                      </a:r>
                      <a:endParaRPr lang="ko-KR" altLang="en-US" sz="15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6498"/>
                  </a:ext>
                </a:extLst>
              </a:tr>
              <a:tr h="583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학생의 </a:t>
                      </a:r>
                      <a:endParaRPr lang="en-US" altLang="ko-KR" sz="14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시험제출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학생의 과목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학생</a:t>
                      </a: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ko-KR" altLang="en-US" sz="14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2833"/>
                  </a:ext>
                </a:extLst>
              </a:tr>
              <a:tr h="572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root_no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exf_no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dept_no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answer_id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stu_sub_idx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20532"/>
                  </a:ext>
                </a:extLst>
              </a:tr>
              <a:tr h="5263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dept_no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dept_no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21504"/>
                  </a:ext>
                </a:extLst>
              </a:tr>
              <a:tr h="572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Root_id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exf_no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sub_name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dept_name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</a:p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prof_name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stu_id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q_text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11230"/>
                  </a:ext>
                </a:extLst>
              </a:tr>
              <a:tr h="572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Root_pw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exf_name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status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sub_time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(date)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prof_email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stu_no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stu_pw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q_answer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03330"/>
                  </a:ext>
                </a:extLst>
              </a:tr>
              <a:tr h="5721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score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del_yn</a:t>
                      </a:r>
                      <a:b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tinyint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sub_info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prof_id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</a:p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es_correct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tinyint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stu_name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q_score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30437"/>
                  </a:ext>
                </a:extLst>
              </a:tr>
              <a:tr h="5721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del_yn</a:t>
                      </a:r>
                      <a:b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tinyint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sub_cnt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(int)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prof_pw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es_input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tinyint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stu_phone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First~Forth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(varchar)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6364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ED216DC-5BEC-C2DA-9787-5B54E801E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06811"/>
              </p:ext>
            </p:extLst>
          </p:nvPr>
        </p:nvGraphicFramePr>
        <p:xfrm>
          <a:off x="7486650" y="6185068"/>
          <a:ext cx="1066800" cy="52387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3985793549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exf_no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9472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9411436-F5B5-227D-6BAA-7A286406E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3209"/>
              </p:ext>
            </p:extLst>
          </p:nvPr>
        </p:nvGraphicFramePr>
        <p:xfrm>
          <a:off x="487546" y="2752437"/>
          <a:ext cx="663110" cy="396240"/>
        </p:xfrm>
        <a:graphic>
          <a:graphicData uri="http://schemas.openxmlformats.org/drawingml/2006/table">
            <a:tbl>
              <a:tblPr/>
              <a:tblGrid>
                <a:gridCol w="663110">
                  <a:extLst>
                    <a:ext uri="{9D8B030D-6E8A-4147-A177-3AD203B41FA5}">
                      <a16:colId xmlns:a16="http://schemas.microsoft.com/office/drawing/2014/main" val="3985793549"/>
                    </a:ext>
                  </a:extLst>
                </a:gridCol>
              </a:tblGrid>
              <a:tr h="245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Primary</a:t>
                      </a:r>
                      <a:r>
                        <a:rPr lang="ko-KR" altLang="en-US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key</a:t>
                      </a:r>
                      <a:endParaRPr lang="ko-KR" altLang="en-US" sz="1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4723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48EAE3-B212-EFED-4B97-3088E9B27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93044"/>
              </p:ext>
            </p:extLst>
          </p:nvPr>
        </p:nvGraphicFramePr>
        <p:xfrm>
          <a:off x="540415" y="3267393"/>
          <a:ext cx="672634" cy="396240"/>
        </p:xfrm>
        <a:graphic>
          <a:graphicData uri="http://schemas.openxmlformats.org/drawingml/2006/table">
            <a:tbl>
              <a:tblPr/>
              <a:tblGrid>
                <a:gridCol w="672634">
                  <a:extLst>
                    <a:ext uri="{9D8B030D-6E8A-4147-A177-3AD203B41FA5}">
                      <a16:colId xmlns:a16="http://schemas.microsoft.com/office/drawing/2014/main" val="3985793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foreign</a:t>
                      </a:r>
                      <a:r>
                        <a:rPr lang="ko-KR" altLang="en-US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key</a:t>
                      </a:r>
                      <a:endParaRPr lang="ko-KR" altLang="en-US" sz="1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47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75FEC1-ABE1-2012-F693-EAF6DAAA9BA2}"/>
              </a:ext>
            </a:extLst>
          </p:cNvPr>
          <p:cNvSpPr txBox="1"/>
          <p:nvPr/>
        </p:nvSpPr>
        <p:spPr>
          <a:xfrm>
            <a:off x="1410060" y="1064415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TABLE</a:t>
            </a:r>
            <a:endParaRPr lang="ko-KR" altLang="en-US" dirty="0">
              <a:solidFill>
                <a:srgbClr val="1246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6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6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AFE51-1B49-5A37-2328-19671037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FB37D8D-10B1-651B-21B8-D814434A9553}"/>
              </a:ext>
            </a:extLst>
          </p:cNvPr>
          <p:cNvGrpSpPr/>
          <p:nvPr/>
        </p:nvGrpSpPr>
        <p:grpSpPr>
          <a:xfrm>
            <a:off x="5813755" y="489290"/>
            <a:ext cx="1057971" cy="839961"/>
            <a:chOff x="5773271" y="2460252"/>
            <a:chExt cx="1057971" cy="8399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B586C7-4593-62F8-95FF-55FBBFB9F366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8ACBE-185B-0404-C735-51B013332F67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56770B-4270-48D3-CF15-EA195E47DED1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A1F7F9-B118-0296-4FF3-DD07A5E1D3CA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71735F-089A-1CCC-EDF8-739A5922E1A8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76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6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9F3D5-C3BC-ACB3-FD9F-E6BFCF4C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05410-C70E-8CAB-110D-3C98CE4E1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764" y="1452692"/>
            <a:ext cx="4595797" cy="748735"/>
          </a:xfrm>
          <a:effectLst/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E8E8E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Table of contents</a:t>
            </a:r>
            <a:endParaRPr lang="ko-KR" altLang="en-US" sz="3600" b="1" dirty="0">
              <a:solidFill>
                <a:srgbClr val="E8E8E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94149E7-91D2-7FD7-A0CE-966A36553CA9}"/>
              </a:ext>
            </a:extLst>
          </p:cNvPr>
          <p:cNvSpPr txBox="1">
            <a:spLocks/>
          </p:cNvSpPr>
          <p:nvPr/>
        </p:nvSpPr>
        <p:spPr>
          <a:xfrm>
            <a:off x="6532270" y="1571626"/>
            <a:ext cx="4318752" cy="4231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eriod"/>
            </a:pPr>
            <a:r>
              <a:rPr lang="ko-KR" altLang="en-US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  <a:endParaRPr lang="en-US" altLang="ko-KR" sz="30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</a:t>
            </a:r>
            <a:r>
              <a:rPr lang="en-US" altLang="ko-KR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en-US" altLang="ko-KR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소개 및 프로젝트 기획</a:t>
            </a:r>
            <a:r>
              <a:rPr lang="ko-KR" altLang="en-US" sz="32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en-US" altLang="ko-KR" sz="3200" dirty="0">
              <a:solidFill>
                <a:srgbClr val="12468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및 </a:t>
            </a:r>
            <a:endParaRPr lang="en-US" altLang="ko-KR" sz="3200" dirty="0">
              <a:solidFill>
                <a:srgbClr val="12468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en-US" altLang="ko-KR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  <a:r>
              <a:rPr lang="en-US" altLang="ko-KR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</a:t>
            </a:r>
          </a:p>
          <a:p>
            <a:pPr algn="l"/>
            <a:endParaRPr lang="en-US" altLang="ko-KR" sz="30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 </a:t>
            </a:r>
            <a:r>
              <a:rPr lang="ko-KR" altLang="en-US" sz="3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기술소개</a:t>
            </a:r>
            <a:endParaRPr lang="en-US" altLang="ko-KR" sz="15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- </a:t>
            </a:r>
            <a:r>
              <a:rPr lang="ko-KR" altLang="en-US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구현 기능</a:t>
            </a:r>
            <a:r>
              <a:rPr lang="en-US" altLang="ko-KR" sz="15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IA, DB ERD, Use Case</a:t>
            </a:r>
            <a:endParaRPr lang="en-US" altLang="ko-KR" sz="30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endParaRPr lang="en-US" altLang="ko-KR" sz="30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endParaRPr lang="en-US" altLang="ko-KR" sz="30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B0BC8D-0047-1E17-A9BB-B0029591D7D7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3807321" cy="0"/>
          </a:xfrm>
          <a:prstGeom prst="line">
            <a:avLst/>
          </a:prstGeom>
          <a:ln>
            <a:solidFill>
              <a:srgbClr val="E8E8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FC3FAF-4066-BA2E-884D-C9EE87BF8609}"/>
              </a:ext>
            </a:extLst>
          </p:cNvPr>
          <p:cNvGrpSpPr/>
          <p:nvPr/>
        </p:nvGrpSpPr>
        <p:grpSpPr>
          <a:xfrm>
            <a:off x="807724" y="474776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C48518F-8DBC-2855-0904-BDCF0C5F3A0F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3C60D1-DFF3-F943-303E-74D133B27D5D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4B1AE-78AF-7B1F-2276-CB442B19C12F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66B86-46D4-FF45-301F-A8677F73C48D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8F52CA-A1ED-049E-13F6-43E7026EE735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7934A9-FC59-E873-782B-308B852AFB7E}"/>
              </a:ext>
            </a:extLst>
          </p:cNvPr>
          <p:cNvCxnSpPr>
            <a:cxnSpLocks/>
          </p:cNvCxnSpPr>
          <p:nvPr/>
        </p:nvCxnSpPr>
        <p:spPr>
          <a:xfrm>
            <a:off x="6532270" y="6129338"/>
            <a:ext cx="4785018" cy="0"/>
          </a:xfrm>
          <a:prstGeom prst="line">
            <a:avLst/>
          </a:prstGeom>
          <a:ln>
            <a:solidFill>
              <a:srgbClr val="E8E8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7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6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AD5BF-AD37-8CB3-8F8A-B9EF7A54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E74E50B-44AF-C7F4-8099-C27C9B6750AC}"/>
              </a:ext>
            </a:extLst>
          </p:cNvPr>
          <p:cNvGrpSpPr/>
          <p:nvPr/>
        </p:nvGrpSpPr>
        <p:grpSpPr>
          <a:xfrm>
            <a:off x="5813755" y="489290"/>
            <a:ext cx="1057971" cy="839961"/>
            <a:chOff x="5773271" y="2460252"/>
            <a:chExt cx="1057971" cy="8399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2FC6516-696E-5590-B91D-129390079ADE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7AD9D2-F981-84F3-7652-8014C817B652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6123F1-B704-D56A-0DE3-796F4508FCF2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62E58-4B37-2B9A-3A84-955212A4D794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8DB038-CE98-640B-20CA-AC0BCCA12213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F894BD-8ABC-89D3-C700-F47391B9A96E}"/>
              </a:ext>
            </a:extLst>
          </p:cNvPr>
          <p:cNvSpPr txBox="1"/>
          <p:nvPr/>
        </p:nvSpPr>
        <p:spPr>
          <a:xfrm>
            <a:off x="3271645" y="2228671"/>
            <a:ext cx="5648709" cy="2400657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>
                <a:solidFill>
                  <a:schemeClr val="bg1">
                    <a:alpha val="18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Ｑ＆Ａ</a:t>
            </a:r>
          </a:p>
        </p:txBody>
      </p:sp>
    </p:spTree>
    <p:extLst>
      <p:ext uri="{BB962C8B-B14F-4D97-AF65-F5344CB8AC3E}">
        <p14:creationId xmlns:p14="http://schemas.microsoft.com/office/powerpoint/2010/main" val="396157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23F8D-22BB-74EC-FB8A-A0ABBAAD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245E1-68E2-C67D-CE7D-D60A48700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211"/>
            <a:ext cx="9144000" cy="92187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발표를 </a:t>
            </a:r>
            <a:r>
              <a:rPr lang="ko-KR" altLang="en-US" sz="54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들어주셔서</a:t>
            </a:r>
            <a:r>
              <a:rPr lang="ko-KR" altLang="en-US" sz="5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감사합니다</a:t>
            </a:r>
            <a:r>
              <a:rPr lang="en-US" altLang="ko-KR" sz="5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97DE41-5A92-D7B8-FC5E-4AA046B21839}"/>
              </a:ext>
            </a:extLst>
          </p:cNvPr>
          <p:cNvCxnSpPr>
            <a:cxnSpLocks/>
          </p:cNvCxnSpPr>
          <p:nvPr/>
        </p:nvCxnSpPr>
        <p:spPr>
          <a:xfrm>
            <a:off x="1305436" y="6129338"/>
            <a:ext cx="9648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8936F-A48B-7A99-A225-6A87099B0459}"/>
              </a:ext>
            </a:extLst>
          </p:cNvPr>
          <p:cNvGrpSpPr/>
          <p:nvPr/>
        </p:nvGrpSpPr>
        <p:grpSpPr>
          <a:xfrm>
            <a:off x="5813755" y="489290"/>
            <a:ext cx="1057971" cy="839961"/>
            <a:chOff x="5773271" y="2460252"/>
            <a:chExt cx="1057971" cy="8399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C2587DB-F082-24B1-D46A-03AFB7808F2F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E7528-2FE1-8085-7A91-6CEB69D60990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6D37A1-AC6D-8DFE-B51C-D5AC513CFB5C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D1E45-C0BF-D132-838B-480A00830240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7C447C-73C7-6667-9835-748371378755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6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2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5F418-7B02-57A6-1013-9EAF7CB2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19265-7FD7-8607-EFE8-BC0617173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50" y="2675084"/>
            <a:ext cx="4595797" cy="748735"/>
          </a:xfrm>
          <a:effectLst/>
        </p:spPr>
        <p:txBody>
          <a:bodyPr>
            <a:normAutofit/>
          </a:bodyPr>
          <a:lstStyle/>
          <a:p>
            <a:pPr defTabSz="942975">
              <a:tabLst>
                <a:tab pos="1790700" algn="l"/>
              </a:tabLst>
            </a:pPr>
            <a:r>
              <a:rPr lang="ko-KR" altLang="en-US" sz="3600" b="1" dirty="0">
                <a:solidFill>
                  <a:srgbClr val="E8E8E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4F662F-221E-A663-8F40-8A6744327F5A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3807321" cy="0"/>
          </a:xfrm>
          <a:prstGeom prst="line">
            <a:avLst/>
          </a:prstGeom>
          <a:ln>
            <a:solidFill>
              <a:srgbClr val="E8E8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40E641-65C7-A61B-AB15-684B11844466}"/>
              </a:ext>
            </a:extLst>
          </p:cNvPr>
          <p:cNvGrpSpPr/>
          <p:nvPr/>
        </p:nvGrpSpPr>
        <p:grpSpPr>
          <a:xfrm>
            <a:off x="807724" y="474776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D754072-FBCF-9E7E-EB23-B7BB85B62CB5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5D7F6-6E58-EFBB-A4F0-6EFF857EFD83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F2940-2B14-111E-EA28-68CAA7EEA727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BA530E-FCD4-5B46-6FDF-79632A5C69B1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0051BD-5354-D10A-C070-78C3D48E2500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3823C8-7EB5-8274-2EAE-F3C20228D341}"/>
              </a:ext>
            </a:extLst>
          </p:cNvPr>
          <p:cNvSpPr txBox="1"/>
          <p:nvPr/>
        </p:nvSpPr>
        <p:spPr>
          <a:xfrm>
            <a:off x="893891" y="3434182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 및 프로젝트 기획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C1070-3C2A-5885-B5CD-3D0FCA097E91}"/>
              </a:ext>
            </a:extLst>
          </p:cNvPr>
          <p:cNvSpPr txBox="1"/>
          <p:nvPr/>
        </p:nvSpPr>
        <p:spPr>
          <a:xfrm>
            <a:off x="6741268" y="1543869"/>
            <a:ext cx="521402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chemeClr val="bg1">
                    <a:alpha val="18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ko-KR" altLang="en-US" sz="23900" dirty="0">
              <a:solidFill>
                <a:schemeClr val="bg1">
                  <a:alpha val="18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8A652-8F1B-60F7-341A-FC437399DF8C}"/>
              </a:ext>
            </a:extLst>
          </p:cNvPr>
          <p:cNvSpPr txBox="1"/>
          <p:nvPr/>
        </p:nvSpPr>
        <p:spPr>
          <a:xfrm>
            <a:off x="9070812" y="686419"/>
            <a:ext cx="239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</p:spTree>
    <p:extLst>
      <p:ext uri="{BB962C8B-B14F-4D97-AF65-F5344CB8AC3E}">
        <p14:creationId xmlns:p14="http://schemas.microsoft.com/office/powerpoint/2010/main" val="213223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3CEA1-7C0C-9A81-FC22-3151B80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0594A0B-08E5-BA6A-3E7B-12F04D23D0F5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95B3830-131D-A55D-0C57-35BA11B4B162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24649-23BD-7213-2EDD-DB3BAB492BC0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1EACB1-DF8E-E9CA-5560-2D2A446E3E9A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0CCC77-B807-D5C9-02A1-E105CB5BFB4E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2456C0-C9DB-A1A8-4471-149C6F6EA9CC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C7284D-4153-B8FB-1E7F-BD9349F12E7E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39EED-B4C4-328E-AF91-FBA233657047}"/>
              </a:ext>
            </a:extLst>
          </p:cNvPr>
          <p:cNvSpPr txBox="1"/>
          <p:nvPr/>
        </p:nvSpPr>
        <p:spPr>
          <a:xfrm>
            <a:off x="1489432" y="700265"/>
            <a:ext cx="629044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7A7F2-EEF2-AC93-3922-459F5A7F102C}"/>
              </a:ext>
            </a:extLst>
          </p:cNvPr>
          <p:cNvSpPr txBox="1"/>
          <p:nvPr/>
        </p:nvSpPr>
        <p:spPr>
          <a:xfrm>
            <a:off x="1105073" y="1973730"/>
            <a:ext cx="56555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11427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이승범</a:t>
            </a:r>
            <a:endParaRPr lang="en-US" altLang="ko-KR" sz="20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조장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 페이지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학생 관리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학생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&gt;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시험응시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정오표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5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15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C041E8-B5CC-23A4-C273-BF877992217F}"/>
              </a:ext>
            </a:extLst>
          </p:cNvPr>
          <p:cNvCxnSpPr>
            <a:cxnSpLocks/>
          </p:cNvCxnSpPr>
          <p:nvPr/>
        </p:nvCxnSpPr>
        <p:spPr>
          <a:xfrm>
            <a:off x="895523" y="6129338"/>
            <a:ext cx="10421765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DA72E7-4FBE-C675-82ED-E3624DB6CF10}"/>
              </a:ext>
            </a:extLst>
          </p:cNvPr>
          <p:cNvSpPr txBox="1"/>
          <p:nvPr/>
        </p:nvSpPr>
        <p:spPr>
          <a:xfrm>
            <a:off x="6193797" y="2015783"/>
            <a:ext cx="56555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11427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양화영</a:t>
            </a:r>
            <a:endParaRPr lang="en-US" altLang="ko-KR" sz="20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페이지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강사 관리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강사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시험 관리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학생별 시험 점수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15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0EAB4-2CAE-E3E4-4F7F-EF3803BF1F2A}"/>
              </a:ext>
            </a:extLst>
          </p:cNvPr>
          <p:cNvSpPr txBox="1"/>
          <p:nvPr/>
        </p:nvSpPr>
        <p:spPr>
          <a:xfrm>
            <a:off x="1141572" y="4599259"/>
            <a:ext cx="56555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11427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이경준</a:t>
            </a:r>
            <a:endParaRPr lang="en-US" altLang="ko-KR" sz="20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 페이지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학과 관리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학생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시험 응시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정오표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제작</a:t>
            </a:r>
            <a:endParaRPr lang="en-US" altLang="ko-KR" sz="1500" dirty="0">
              <a:solidFill>
                <a:srgbClr val="11427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5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D43CA-E2B6-C5F0-5202-FE7E751327E4}"/>
              </a:ext>
            </a:extLst>
          </p:cNvPr>
          <p:cNvSpPr txBox="1"/>
          <p:nvPr/>
        </p:nvSpPr>
        <p:spPr>
          <a:xfrm>
            <a:off x="6193797" y="3251149"/>
            <a:ext cx="5655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11427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민재홍</a:t>
            </a:r>
            <a:endParaRPr lang="en-US" altLang="ko-KR" sz="20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&gt;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강사관리</a:t>
            </a:r>
            <a:endParaRPr lang="en-US" altLang="ko-KR" sz="15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페이지 관리자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A77C7-8854-7DBD-530B-ECA8721A2735}"/>
              </a:ext>
            </a:extLst>
          </p:cNvPr>
          <p:cNvSpPr txBox="1"/>
          <p:nvPr/>
        </p:nvSpPr>
        <p:spPr>
          <a:xfrm>
            <a:off x="1105073" y="3299743"/>
            <a:ext cx="5655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1427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유지현</a:t>
            </a:r>
            <a:endParaRPr lang="en-US" altLang="ko-KR" sz="2000" dirty="0">
              <a:solidFill>
                <a:srgbClr val="11427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페이지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과목 관리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FBE80-6097-9D0F-C1A3-CC6A5E5D35DF}"/>
              </a:ext>
            </a:extLst>
          </p:cNvPr>
          <p:cNvSpPr txBox="1"/>
          <p:nvPr/>
        </p:nvSpPr>
        <p:spPr>
          <a:xfrm>
            <a:off x="1433872" y="1088093"/>
            <a:ext cx="565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81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53C0-E8AA-C0EF-9417-B122F18C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1A0D2E-EE93-A932-885E-0051A41A7065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CBF64B-A6E7-C669-5195-3A3571826B7F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CC686-9923-DAE3-1B7A-EDE212AAF493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96742-986E-2DBC-AB44-33554EB90D59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7D0EF-2CDF-71A7-3AF2-19BC77A4FEEF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C08CF-8AD8-9C3D-5F1A-DE43074D4C4A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5CCA98-730F-A7FF-0B65-19C5FC8A7658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87630FB-9A8E-B00F-9278-DD7299CBFBB6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10397033" cy="1542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E9978E-36C4-C8FC-41DD-9844117B5985}"/>
              </a:ext>
            </a:extLst>
          </p:cNvPr>
          <p:cNvSpPr txBox="1"/>
          <p:nvPr/>
        </p:nvSpPr>
        <p:spPr>
          <a:xfrm>
            <a:off x="1433872" y="1088093"/>
            <a:ext cx="565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9D54759B-EF8F-A3DC-64D1-E4230BFB7547}"/>
              </a:ext>
            </a:extLst>
          </p:cNvPr>
          <p:cNvGrpSpPr/>
          <p:nvPr/>
        </p:nvGrpSpPr>
        <p:grpSpPr>
          <a:xfrm>
            <a:off x="378275" y="1719057"/>
            <a:ext cx="2645193" cy="3656502"/>
            <a:chOff x="9142857" y="2603175"/>
            <a:chExt cx="8133500" cy="7079365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C65E19EA-28C7-65F1-B3C9-85507EBB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603175"/>
              <a:ext cx="8133500" cy="7079365"/>
            </a:xfrm>
            <a:prstGeom prst="rect">
              <a:avLst/>
            </a:prstGeom>
          </p:spPr>
        </p:pic>
      </p:grpSp>
      <p:pic>
        <p:nvPicPr>
          <p:cNvPr id="25" name="Object 6">
            <a:extLst>
              <a:ext uri="{FF2B5EF4-FFF2-40B4-BE49-F238E27FC236}">
                <a16:creationId xmlns:a16="http://schemas.microsoft.com/office/drawing/2014/main" id="{469938FF-9245-0140-1E18-56D2E8124F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90" y="1832659"/>
            <a:ext cx="2403569" cy="3221798"/>
          </a:xfrm>
          <a:prstGeom prst="rect">
            <a:avLst/>
          </a:prstGeom>
        </p:spPr>
      </p:pic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51484D0D-4E81-5809-7E46-8503F7DD9E9B}"/>
              </a:ext>
            </a:extLst>
          </p:cNvPr>
          <p:cNvGrpSpPr/>
          <p:nvPr/>
        </p:nvGrpSpPr>
        <p:grpSpPr>
          <a:xfrm>
            <a:off x="947231" y="5268445"/>
            <a:ext cx="1821723" cy="45719"/>
            <a:chOff x="2671766" y="8065132"/>
            <a:chExt cx="2855844" cy="43811"/>
          </a:xfrm>
        </p:grpSpPr>
        <p:pic>
          <p:nvPicPr>
            <p:cNvPr id="27" name="Object 12">
              <a:extLst>
                <a:ext uri="{FF2B5EF4-FFF2-40B4-BE49-F238E27FC236}">
                  <a16:creationId xmlns:a16="http://schemas.microsoft.com/office/drawing/2014/main" id="{83E6E5E1-369C-1294-CC69-9F3DC41FA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8065132"/>
              <a:ext cx="2855844" cy="4381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E759EFD-8A0A-B146-E486-51316709B528}"/>
              </a:ext>
            </a:extLst>
          </p:cNvPr>
          <p:cNvSpPr txBox="1"/>
          <p:nvPr/>
        </p:nvSpPr>
        <p:spPr>
          <a:xfrm>
            <a:off x="680133" y="3903904"/>
            <a:ext cx="251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23C62"/>
                </a:solidFill>
              </a:rPr>
              <a:t>관리 업무 간소화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3F729-4799-3ECE-11C8-0DB0DD5866D7}"/>
              </a:ext>
            </a:extLst>
          </p:cNvPr>
          <p:cNvSpPr txBox="1"/>
          <p:nvPr/>
        </p:nvSpPr>
        <p:spPr>
          <a:xfrm>
            <a:off x="408525" y="4379553"/>
            <a:ext cx="2551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학사 데이터 통합 관리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7C4776-ED8E-3DA7-C08C-B0E194CFEDDC}"/>
              </a:ext>
            </a:extLst>
          </p:cNvPr>
          <p:cNvGrpSpPr/>
          <p:nvPr/>
        </p:nvGrpSpPr>
        <p:grpSpPr>
          <a:xfrm>
            <a:off x="3296966" y="1719057"/>
            <a:ext cx="2645193" cy="3656502"/>
            <a:chOff x="9142857" y="2603175"/>
            <a:chExt cx="8133500" cy="7079365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489DA650-7BD1-11A7-7A79-86054AFD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603175"/>
              <a:ext cx="8133500" cy="7079365"/>
            </a:xfrm>
            <a:prstGeom prst="rect">
              <a:avLst/>
            </a:prstGeom>
          </p:spPr>
        </p:pic>
      </p:grpSp>
      <p:pic>
        <p:nvPicPr>
          <p:cNvPr id="42" name="Object 6">
            <a:extLst>
              <a:ext uri="{FF2B5EF4-FFF2-40B4-BE49-F238E27FC236}">
                <a16:creationId xmlns:a16="http://schemas.microsoft.com/office/drawing/2014/main" id="{12F14677-0117-46CB-0024-D05102A7D0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9281" y="1832659"/>
            <a:ext cx="2403569" cy="3221798"/>
          </a:xfrm>
          <a:prstGeom prst="rect">
            <a:avLst/>
          </a:prstGeom>
        </p:spPr>
      </p:pic>
      <p:grpSp>
        <p:nvGrpSpPr>
          <p:cNvPr id="43" name="그룹 1003">
            <a:extLst>
              <a:ext uri="{FF2B5EF4-FFF2-40B4-BE49-F238E27FC236}">
                <a16:creationId xmlns:a16="http://schemas.microsoft.com/office/drawing/2014/main" id="{27835DBD-C257-3EDA-CE79-4CCCD8779A0C}"/>
              </a:ext>
            </a:extLst>
          </p:cNvPr>
          <p:cNvGrpSpPr/>
          <p:nvPr/>
        </p:nvGrpSpPr>
        <p:grpSpPr>
          <a:xfrm>
            <a:off x="3865922" y="5268445"/>
            <a:ext cx="1821723" cy="45719"/>
            <a:chOff x="2671766" y="8065132"/>
            <a:chExt cx="2855844" cy="43811"/>
          </a:xfrm>
        </p:grpSpPr>
        <p:pic>
          <p:nvPicPr>
            <p:cNvPr id="44" name="Object 12">
              <a:extLst>
                <a:ext uri="{FF2B5EF4-FFF2-40B4-BE49-F238E27FC236}">
                  <a16:creationId xmlns:a16="http://schemas.microsoft.com/office/drawing/2014/main" id="{F7497E05-9268-71ED-BE31-3C67E4FC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8065132"/>
              <a:ext cx="2855844" cy="43811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934B6F9-E3E5-B89E-8DD8-95DA586866C4}"/>
              </a:ext>
            </a:extLst>
          </p:cNvPr>
          <p:cNvSpPr txBox="1"/>
          <p:nvPr/>
        </p:nvSpPr>
        <p:spPr>
          <a:xfrm>
            <a:off x="3598824" y="3903904"/>
            <a:ext cx="251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23C62"/>
                </a:solidFill>
              </a:rPr>
              <a:t>사용자 경험 개선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47B5E7-A553-0FF9-B1AB-3A662EFD8084}"/>
              </a:ext>
            </a:extLst>
          </p:cNvPr>
          <p:cNvSpPr txBox="1"/>
          <p:nvPr/>
        </p:nvSpPr>
        <p:spPr>
          <a:xfrm>
            <a:off x="3317978" y="4379553"/>
            <a:ext cx="255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편리한 기능과 인터페이스 제공</a:t>
            </a:r>
          </a:p>
        </p:txBody>
      </p:sp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2E475994-A2ED-1E3C-EDB6-E481689F03AD}"/>
              </a:ext>
            </a:extLst>
          </p:cNvPr>
          <p:cNvGrpSpPr/>
          <p:nvPr/>
        </p:nvGrpSpPr>
        <p:grpSpPr>
          <a:xfrm>
            <a:off x="6319724" y="1719057"/>
            <a:ext cx="2645193" cy="3656502"/>
            <a:chOff x="9142857" y="2603175"/>
            <a:chExt cx="8133500" cy="7079365"/>
          </a:xfrm>
        </p:grpSpPr>
        <p:pic>
          <p:nvPicPr>
            <p:cNvPr id="48" name="Object 2">
              <a:extLst>
                <a:ext uri="{FF2B5EF4-FFF2-40B4-BE49-F238E27FC236}">
                  <a16:creationId xmlns:a16="http://schemas.microsoft.com/office/drawing/2014/main" id="{32FF02D4-8405-22E9-D560-BC958E30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603175"/>
              <a:ext cx="8133500" cy="7079365"/>
            </a:xfrm>
            <a:prstGeom prst="rect">
              <a:avLst/>
            </a:prstGeom>
          </p:spPr>
        </p:pic>
      </p:grpSp>
      <p:pic>
        <p:nvPicPr>
          <p:cNvPr id="49" name="Object 6">
            <a:extLst>
              <a:ext uri="{FF2B5EF4-FFF2-40B4-BE49-F238E27FC236}">
                <a16:creationId xmlns:a16="http://schemas.microsoft.com/office/drawing/2014/main" id="{3D1BF600-2E72-5AC0-94C3-C4C368BCA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2039" y="1832659"/>
            <a:ext cx="2403569" cy="3221798"/>
          </a:xfrm>
          <a:prstGeom prst="rect">
            <a:avLst/>
          </a:prstGeom>
        </p:spPr>
      </p:pic>
      <p:grpSp>
        <p:nvGrpSpPr>
          <p:cNvPr id="50" name="그룹 1003">
            <a:extLst>
              <a:ext uri="{FF2B5EF4-FFF2-40B4-BE49-F238E27FC236}">
                <a16:creationId xmlns:a16="http://schemas.microsoft.com/office/drawing/2014/main" id="{87A63819-A4D1-00F4-B860-02FCAF6A4C25}"/>
              </a:ext>
            </a:extLst>
          </p:cNvPr>
          <p:cNvGrpSpPr/>
          <p:nvPr/>
        </p:nvGrpSpPr>
        <p:grpSpPr>
          <a:xfrm>
            <a:off x="6888680" y="5268445"/>
            <a:ext cx="1821723" cy="45719"/>
            <a:chOff x="2671766" y="8065132"/>
            <a:chExt cx="2855844" cy="43811"/>
          </a:xfrm>
        </p:grpSpPr>
        <p:pic>
          <p:nvPicPr>
            <p:cNvPr id="51" name="Object 12">
              <a:extLst>
                <a:ext uri="{FF2B5EF4-FFF2-40B4-BE49-F238E27FC236}">
                  <a16:creationId xmlns:a16="http://schemas.microsoft.com/office/drawing/2014/main" id="{A4388E7B-C8D7-215A-E292-20D9903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8065132"/>
              <a:ext cx="2855844" cy="4381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7B63D8F-4945-B093-B62C-168AFE27A9F6}"/>
              </a:ext>
            </a:extLst>
          </p:cNvPr>
          <p:cNvSpPr txBox="1"/>
          <p:nvPr/>
        </p:nvSpPr>
        <p:spPr>
          <a:xfrm>
            <a:off x="6742655" y="3907778"/>
            <a:ext cx="17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23C62"/>
                </a:solidFill>
              </a:rPr>
              <a:t>학습 성과 향상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FED5-B467-8AC8-4E4C-216B7A63650F}"/>
              </a:ext>
            </a:extLst>
          </p:cNvPr>
          <p:cNvSpPr txBox="1"/>
          <p:nvPr/>
        </p:nvSpPr>
        <p:spPr>
          <a:xfrm>
            <a:off x="6302240" y="4379553"/>
            <a:ext cx="2645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점수와 학습 데이터를</a:t>
            </a:r>
            <a:br>
              <a:rPr lang="en-US" altLang="ko-KR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</a:br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참고한 성과 분석</a:t>
            </a:r>
          </a:p>
        </p:txBody>
      </p:sp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1D205744-AC46-F181-22DF-2C8CA41BBEC2}"/>
              </a:ext>
            </a:extLst>
          </p:cNvPr>
          <p:cNvGrpSpPr/>
          <p:nvPr/>
        </p:nvGrpSpPr>
        <p:grpSpPr>
          <a:xfrm>
            <a:off x="9226711" y="1719057"/>
            <a:ext cx="2645193" cy="3656502"/>
            <a:chOff x="9142857" y="2603175"/>
            <a:chExt cx="8133500" cy="7079365"/>
          </a:xfrm>
        </p:grpSpPr>
        <p:pic>
          <p:nvPicPr>
            <p:cNvPr id="55" name="Object 2">
              <a:extLst>
                <a:ext uri="{FF2B5EF4-FFF2-40B4-BE49-F238E27FC236}">
                  <a16:creationId xmlns:a16="http://schemas.microsoft.com/office/drawing/2014/main" id="{7B713D78-5C25-12F7-1AB4-560A9D9B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603175"/>
              <a:ext cx="8133500" cy="7079365"/>
            </a:xfrm>
            <a:prstGeom prst="rect">
              <a:avLst/>
            </a:prstGeom>
          </p:spPr>
        </p:pic>
      </p:grpSp>
      <p:pic>
        <p:nvPicPr>
          <p:cNvPr id="56" name="Object 6">
            <a:extLst>
              <a:ext uri="{FF2B5EF4-FFF2-40B4-BE49-F238E27FC236}">
                <a16:creationId xmlns:a16="http://schemas.microsoft.com/office/drawing/2014/main" id="{20BE31A7-4A9D-B00E-0125-A8E1C3BABAB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026" y="1832659"/>
            <a:ext cx="2403569" cy="3221798"/>
          </a:xfrm>
          <a:prstGeom prst="rect">
            <a:avLst/>
          </a:prstGeom>
        </p:spPr>
      </p:pic>
      <p:grpSp>
        <p:nvGrpSpPr>
          <p:cNvPr id="57" name="그룹 1003">
            <a:extLst>
              <a:ext uri="{FF2B5EF4-FFF2-40B4-BE49-F238E27FC236}">
                <a16:creationId xmlns:a16="http://schemas.microsoft.com/office/drawing/2014/main" id="{3A6FD934-021F-92C5-BE4D-CE8EF15DCF46}"/>
              </a:ext>
            </a:extLst>
          </p:cNvPr>
          <p:cNvGrpSpPr/>
          <p:nvPr/>
        </p:nvGrpSpPr>
        <p:grpSpPr>
          <a:xfrm>
            <a:off x="9795667" y="5268445"/>
            <a:ext cx="1821723" cy="45719"/>
            <a:chOff x="2671766" y="8065132"/>
            <a:chExt cx="2855844" cy="43811"/>
          </a:xfrm>
        </p:grpSpPr>
        <p:pic>
          <p:nvPicPr>
            <p:cNvPr id="58" name="Object 12">
              <a:extLst>
                <a:ext uri="{FF2B5EF4-FFF2-40B4-BE49-F238E27FC236}">
                  <a16:creationId xmlns:a16="http://schemas.microsoft.com/office/drawing/2014/main" id="{3186F4F1-4276-9BC9-27F6-0B6CB51D6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8065132"/>
              <a:ext cx="2855844" cy="4381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1875E03-61EA-A603-C5AD-60EC0D546E50}"/>
              </a:ext>
            </a:extLst>
          </p:cNvPr>
          <p:cNvSpPr txBox="1"/>
          <p:nvPr/>
        </p:nvSpPr>
        <p:spPr>
          <a:xfrm>
            <a:off x="9744241" y="3903904"/>
            <a:ext cx="16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23C62"/>
                </a:solidFill>
              </a:rPr>
              <a:t>의사소통 강화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BF1C62-1166-64EF-4EB8-A62E3D84FCBD}"/>
              </a:ext>
            </a:extLst>
          </p:cNvPr>
          <p:cNvSpPr txBox="1"/>
          <p:nvPr/>
        </p:nvSpPr>
        <p:spPr>
          <a:xfrm>
            <a:off x="9312377" y="4379553"/>
            <a:ext cx="255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관리자</a:t>
            </a:r>
            <a:r>
              <a:rPr lang="en-US" altLang="ko-KR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, </a:t>
            </a:r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강사</a:t>
            </a:r>
            <a:r>
              <a:rPr lang="en-US" altLang="ko-KR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, </a:t>
            </a:r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학생 간</a:t>
            </a:r>
            <a:br>
              <a:rPr lang="en-US" altLang="ko-KR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</a:br>
            <a:r>
              <a:rPr lang="ko-KR" altLang="en-US" sz="1600" dirty="0">
                <a:solidFill>
                  <a:srgbClr val="323C62"/>
                </a:solidFill>
                <a:latin typeface="Amasis MT Pro Light" panose="02040304050005020304" pitchFamily="18" charset="0"/>
              </a:rPr>
              <a:t>정보 공유</a:t>
            </a:r>
          </a:p>
        </p:txBody>
      </p:sp>
      <p:pic>
        <p:nvPicPr>
          <p:cNvPr id="2050" name="Picture 2" descr="노트북, 손, 컴퓨터, 설계, 그림, 일하다, 디지털, 마케팅, 배경">
            <a:extLst>
              <a:ext uri="{FF2B5EF4-FFF2-40B4-BE49-F238E27FC236}">
                <a16:creationId xmlns:a16="http://schemas.microsoft.com/office/drawing/2014/main" id="{542562F7-B88A-0F03-7A5D-0E428E2A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0" y="1832660"/>
            <a:ext cx="2405337" cy="20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웹 디자인, 사용자 인터페이스, 웹사이트, 형세, 개발, 웹 페이지">
            <a:extLst>
              <a:ext uri="{FF2B5EF4-FFF2-40B4-BE49-F238E27FC236}">
                <a16:creationId xmlns:a16="http://schemas.microsoft.com/office/drawing/2014/main" id="{A2BBF416-966E-5A0F-D287-4905B720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33" y="1832658"/>
            <a:ext cx="2411817" cy="20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그래프, 화살, 3D, 인포그래픽, 성공, 사업, 성장, 프로세스">
            <a:extLst>
              <a:ext uri="{FF2B5EF4-FFF2-40B4-BE49-F238E27FC236}">
                <a16:creationId xmlns:a16="http://schemas.microsoft.com/office/drawing/2014/main" id="{F370CA79-1222-17E7-DCB2-2B3E3FF9C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38" y="1832657"/>
            <a:ext cx="2403569" cy="201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남자들, 친구들, 커피, 커피 샵, 좌석, 사람들, 대화, 차, 테이블">
            <a:extLst>
              <a:ext uri="{FF2B5EF4-FFF2-40B4-BE49-F238E27FC236}">
                <a16:creationId xmlns:a16="http://schemas.microsoft.com/office/drawing/2014/main" id="{096F7FA1-F000-375A-652B-BABCB12B8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026" y="1827376"/>
            <a:ext cx="2414429" cy="20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0AD4FC-7AFB-1119-BC4F-AB71AFF75DB0}"/>
              </a:ext>
            </a:extLst>
          </p:cNvPr>
          <p:cNvSpPr txBox="1"/>
          <p:nvPr/>
        </p:nvSpPr>
        <p:spPr>
          <a:xfrm>
            <a:off x="1489432" y="700265"/>
            <a:ext cx="629044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5026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1D8A2-D925-AE20-007F-91A4EEFF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72DE50-FB5E-6220-4FCE-8F45C272F8C3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4630C-F394-028C-4BA7-8B8B232E93A9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6DEFBA-F660-6CC0-5860-4DCC4FA6B49F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CB1BA3-3865-CD54-5A9D-0D3E5D655D96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3B9B3-6849-FD5C-6CDD-EF34FEDE6075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284AF8-FFAA-E1C1-2901-DA5CAB15122A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4A6CE6-DE18-78A9-8D99-37C19799140A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640C8-1FDA-3AC9-7D49-DDF5F25B4992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10397033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D8DD0B-A173-B14A-AD26-74161EF7EE8A}"/>
              </a:ext>
            </a:extLst>
          </p:cNvPr>
          <p:cNvSpPr txBox="1"/>
          <p:nvPr/>
        </p:nvSpPr>
        <p:spPr>
          <a:xfrm>
            <a:off x="1430731" y="1115443"/>
            <a:ext cx="565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수행 내역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87D12-FD05-0BBA-97A1-83321637618A}"/>
              </a:ext>
            </a:extLst>
          </p:cNvPr>
          <p:cNvSpPr txBox="1"/>
          <p:nvPr/>
        </p:nvSpPr>
        <p:spPr>
          <a:xfrm>
            <a:off x="1747961" y="4633953"/>
            <a:ext cx="216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>
                <a:solidFill>
                  <a:srgbClr val="7C7C7C"/>
                </a:solidFill>
                <a:latin typeface="Pretendard Light" panose="02000403000000020004"/>
                <a:ea typeface="Pretendard Light" panose="02000403000000020004"/>
              </a:rPr>
              <a:t>관리자 기능</a:t>
            </a:r>
            <a:endParaRPr lang="en-US" altLang="ko-KR" sz="1800" dirty="0">
              <a:solidFill>
                <a:srgbClr val="7C7C7C"/>
              </a:solidFill>
              <a:latin typeface="Pretendard Light" panose="02000403000000020004"/>
              <a:ea typeface="Pretendard Light" panose="0200040300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2B807-9B9B-9737-DDB2-64527AAB7C0C}"/>
              </a:ext>
            </a:extLst>
          </p:cNvPr>
          <p:cNvSpPr txBox="1"/>
          <p:nvPr/>
        </p:nvSpPr>
        <p:spPr>
          <a:xfrm>
            <a:off x="5241269" y="4633953"/>
            <a:ext cx="1998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>
                <a:solidFill>
                  <a:srgbClr val="7C7C7C"/>
                </a:solidFill>
                <a:latin typeface="Pretendard Light" panose="02000403000000020004"/>
                <a:ea typeface="Pretendard Light" panose="02000403000000020004"/>
              </a:rPr>
              <a:t>강사 기능</a:t>
            </a:r>
            <a:endParaRPr lang="en-US" altLang="ko-KR" sz="1800" dirty="0">
              <a:solidFill>
                <a:srgbClr val="7C7C7C"/>
              </a:solidFill>
              <a:latin typeface="Pretendard Light" panose="02000403000000020004"/>
              <a:ea typeface="Pretendard Light" panose="020004030000000200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8942F1-D449-8E61-FCD3-F2C340324A4B}"/>
              </a:ext>
            </a:extLst>
          </p:cNvPr>
          <p:cNvSpPr txBox="1"/>
          <p:nvPr/>
        </p:nvSpPr>
        <p:spPr>
          <a:xfrm>
            <a:off x="8535375" y="4633953"/>
            <a:ext cx="187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solidFill>
                  <a:srgbClr val="7C7C7C"/>
                </a:solidFill>
                <a:latin typeface="Pretendard Light" panose="02000403000000020004"/>
                <a:ea typeface="Pretendard Light" panose="02000403000000020004"/>
              </a:rPr>
              <a:t>학생</a:t>
            </a:r>
            <a:r>
              <a:rPr lang="ko-KR" altLang="en-US" sz="1800" dirty="0">
                <a:solidFill>
                  <a:srgbClr val="7C7C7C"/>
                </a:solidFill>
                <a:latin typeface="Pretendard Light" panose="02000403000000020004"/>
                <a:ea typeface="Pretendard Light" panose="02000403000000020004"/>
              </a:rPr>
              <a:t> 기능</a:t>
            </a:r>
            <a:endParaRPr lang="en-US" altLang="ko-KR" sz="1800" dirty="0">
              <a:solidFill>
                <a:srgbClr val="7C7C7C"/>
              </a:solidFill>
              <a:latin typeface="Pretendard Light" panose="02000403000000020004"/>
              <a:ea typeface="Pretendard Light" panose="02000403000000020004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5D0ABC-A33E-DDDE-B0D9-3D51B1C9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5" b="2451"/>
          <a:stretch/>
        </p:blipFill>
        <p:spPr>
          <a:xfrm>
            <a:off x="1686524" y="2228165"/>
            <a:ext cx="2287638" cy="237721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4BE6DE-5F50-D016-20DE-6BC22DD4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59" y="2228165"/>
            <a:ext cx="2478882" cy="23286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CE1E9D-F849-418A-B32F-DE32E677D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838" y="2232769"/>
            <a:ext cx="2514318" cy="2227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E2412-2756-9900-4EC4-AC99FB148809}"/>
              </a:ext>
            </a:extLst>
          </p:cNvPr>
          <p:cNvSpPr txBox="1"/>
          <p:nvPr/>
        </p:nvSpPr>
        <p:spPr>
          <a:xfrm>
            <a:off x="1489432" y="700265"/>
            <a:ext cx="629044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7941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4F04-4A54-EBD3-27FD-985C38B5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C461123-52B2-0CA1-D712-23B02DE9E656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E6648D4-44CC-017C-4A4C-6D9DE718992C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2D5E3C-24A3-57ED-5C42-4D77B03FF647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49B2E1-A6D5-C026-5144-44F94C26CC55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F1B183-EC51-DB02-C174-AD1355451EE4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03D31D-A613-DD18-4A5E-639837489DDD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A8E50A-0D26-2ECF-3A14-5C2A60D39E01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5DCA77-A080-47EB-1A79-6BB82333D4CA}"/>
              </a:ext>
            </a:extLst>
          </p:cNvPr>
          <p:cNvCxnSpPr>
            <a:cxnSpLocks/>
          </p:cNvCxnSpPr>
          <p:nvPr/>
        </p:nvCxnSpPr>
        <p:spPr>
          <a:xfrm>
            <a:off x="895523" y="6129338"/>
            <a:ext cx="10421765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640CB2-FC77-C82D-0B62-485A602B83E7}"/>
              </a:ext>
            </a:extLst>
          </p:cNvPr>
          <p:cNvSpPr txBox="1"/>
          <p:nvPr/>
        </p:nvSpPr>
        <p:spPr>
          <a:xfrm>
            <a:off x="1433872" y="1088093"/>
            <a:ext cx="1070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2468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환경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AutoShape 2" descr="Eclipse Logo - Eclipse Software Logo - CleanPNG / KissPNG">
            <a:extLst>
              <a:ext uri="{FF2B5EF4-FFF2-40B4-BE49-F238E27FC236}">
                <a16:creationId xmlns:a16="http://schemas.microsoft.com/office/drawing/2014/main" id="{FF156E89-A207-3434-3E4A-205E3F0179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8965" y="38614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D1A24C-7E6E-B9C7-6558-38D3149E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04" y="262806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78F0E-329A-13A2-BC8E-4E7E558340CA}"/>
              </a:ext>
            </a:extLst>
          </p:cNvPr>
          <p:cNvSpPr txBox="1"/>
          <p:nvPr/>
        </p:nvSpPr>
        <p:spPr>
          <a:xfrm>
            <a:off x="1870335" y="3692099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Eclipse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A17084-2B1D-20CC-C7EC-AECC85AA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38" y="2545553"/>
            <a:ext cx="957580" cy="1117532"/>
          </a:xfrm>
          <a:prstGeom prst="rect">
            <a:avLst/>
          </a:prstGeom>
        </p:spPr>
      </p:pic>
      <p:pic>
        <p:nvPicPr>
          <p:cNvPr id="1032" name="Picture 8" descr="Java Logo - Javatpoint">
            <a:extLst>
              <a:ext uri="{FF2B5EF4-FFF2-40B4-BE49-F238E27FC236}">
                <a16:creationId xmlns:a16="http://schemas.microsoft.com/office/drawing/2014/main" id="{0AAF99B6-A782-463A-AD71-241C225E8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35" y="2545553"/>
            <a:ext cx="1531075" cy="9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A41DE7-8DFD-ACE3-901D-8287708B79A0}"/>
              </a:ext>
            </a:extLst>
          </p:cNvPr>
          <p:cNvSpPr txBox="1"/>
          <p:nvPr/>
        </p:nvSpPr>
        <p:spPr>
          <a:xfrm>
            <a:off x="3346515" y="3752528"/>
            <a:ext cx="238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Apache NetBeans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E8660-86F5-8BF6-0459-8AAEB372FE6A}"/>
              </a:ext>
            </a:extLst>
          </p:cNvPr>
          <p:cNvSpPr txBox="1"/>
          <p:nvPr/>
        </p:nvSpPr>
        <p:spPr>
          <a:xfrm>
            <a:off x="6822355" y="3752528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Light" panose="02000403000000020004" pitchFamily="50" charset="-127"/>
              </a:rPr>
              <a:t>Java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A7A31C-CBE5-590E-3184-973854012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42" y="2475515"/>
            <a:ext cx="1752845" cy="11050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62B8D6-D001-F818-BA86-F3A9C72A5DA4}"/>
              </a:ext>
            </a:extLst>
          </p:cNvPr>
          <p:cNvSpPr txBox="1"/>
          <p:nvPr/>
        </p:nvSpPr>
        <p:spPr>
          <a:xfrm>
            <a:off x="8989401" y="3692099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Light" panose="02000403000000020004" pitchFamily="50" charset="-127"/>
              </a:rPr>
              <a:t>MySQL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0FBD6-083B-2549-18D5-0E803F0DB9B3}"/>
              </a:ext>
            </a:extLst>
          </p:cNvPr>
          <p:cNvSpPr txBox="1"/>
          <p:nvPr/>
        </p:nvSpPr>
        <p:spPr>
          <a:xfrm>
            <a:off x="1489432" y="700265"/>
            <a:ext cx="629044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1614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2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107772-BF5D-02EB-4830-11F6A514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FFF5A-4D34-3E1B-87D9-C8BC664A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936" y="2680265"/>
            <a:ext cx="4595797" cy="748735"/>
          </a:xfrm>
          <a:effectLst/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  <a:endParaRPr lang="en-US" altLang="ko-KR" sz="3600" dirty="0">
              <a:solidFill>
                <a:srgbClr val="E8E8E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D5C043-D883-B024-522E-123550FFE932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3807321" cy="0"/>
          </a:xfrm>
          <a:prstGeom prst="line">
            <a:avLst/>
          </a:prstGeom>
          <a:ln>
            <a:solidFill>
              <a:srgbClr val="E8E8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638AD5-420E-DAAE-7550-94EF65E353A8}"/>
              </a:ext>
            </a:extLst>
          </p:cNvPr>
          <p:cNvGrpSpPr/>
          <p:nvPr/>
        </p:nvGrpSpPr>
        <p:grpSpPr>
          <a:xfrm>
            <a:off x="807724" y="474776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6706EE-0EBB-6E6C-D13E-D902D2CABF7A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4C32D-64EF-34F5-3890-05927EC954DA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655E6-E56C-676F-0A44-CDCD531F38DF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3E0E56-2032-00FC-C7A5-213CC564337A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BB1EC-07D4-6604-8F9E-4E22E59B6A15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EF85CF-212D-7707-09A6-5EEE6443F65B}"/>
              </a:ext>
            </a:extLst>
          </p:cNvPr>
          <p:cNvSpPr txBox="1"/>
          <p:nvPr/>
        </p:nvSpPr>
        <p:spPr>
          <a:xfrm>
            <a:off x="6741268" y="1543869"/>
            <a:ext cx="521402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chemeClr val="bg1">
                    <a:alpha val="18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endParaRPr lang="ko-KR" altLang="en-US" sz="23900" dirty="0">
              <a:solidFill>
                <a:schemeClr val="bg1">
                  <a:alpha val="18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7A692-4D6F-E4B5-C94F-C27FF97DCBDC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</p:spTree>
    <p:extLst>
      <p:ext uri="{BB962C8B-B14F-4D97-AF65-F5344CB8AC3E}">
        <p14:creationId xmlns:p14="http://schemas.microsoft.com/office/powerpoint/2010/main" val="114338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D034-12C0-EF47-7235-AC89856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E589E27-0CCF-7E88-D9F3-B8611C690983}"/>
              </a:ext>
            </a:extLst>
          </p:cNvPr>
          <p:cNvGrpSpPr/>
          <p:nvPr/>
        </p:nvGrpSpPr>
        <p:grpSpPr>
          <a:xfrm>
            <a:off x="825478" y="436203"/>
            <a:ext cx="1057971" cy="839961"/>
            <a:chOff x="5773271" y="2460252"/>
            <a:chExt cx="1057971" cy="8399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F427725-0366-1D5E-3242-0D3506AEBAAC}"/>
                </a:ext>
              </a:extLst>
            </p:cNvPr>
            <p:cNvGrpSpPr/>
            <p:nvPr/>
          </p:nvGrpSpPr>
          <p:grpSpPr>
            <a:xfrm>
              <a:off x="5773271" y="2460252"/>
              <a:ext cx="1057971" cy="839961"/>
              <a:chOff x="5773271" y="2460252"/>
              <a:chExt cx="1057971" cy="83996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FE2452-2821-1E50-CF46-01561FDEA086}"/>
                  </a:ext>
                </a:extLst>
              </p:cNvPr>
              <p:cNvSpPr txBox="1"/>
              <p:nvPr/>
            </p:nvSpPr>
            <p:spPr>
              <a:xfrm rot="787121">
                <a:off x="5773271" y="2460252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B5B8B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B5B8B4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BED0B-422E-B58C-11DC-334F2F19A09C}"/>
                  </a:ext>
                </a:extLst>
              </p:cNvPr>
              <p:cNvSpPr txBox="1"/>
              <p:nvPr/>
            </p:nvSpPr>
            <p:spPr>
              <a:xfrm rot="787121">
                <a:off x="5925807" y="2469216"/>
                <a:ext cx="905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12478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ko-KR" altLang="en-US" sz="4800" dirty="0">
                  <a:solidFill>
                    <a:srgbClr val="124786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08C89A-3AE7-6B0F-123C-2809B3BDD122}"/>
                </a:ext>
              </a:extLst>
            </p:cNvPr>
            <p:cNvSpPr txBox="1"/>
            <p:nvPr/>
          </p:nvSpPr>
          <p:spPr>
            <a:xfrm rot="742838">
              <a:off x="5989391" y="2828904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ko-KR" altLang="en-US" sz="1200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A4AA9C-CE2A-D0CD-6B54-EDDF904AB3E1}"/>
                </a:ext>
              </a:extLst>
            </p:cNvPr>
            <p:cNvSpPr txBox="1"/>
            <p:nvPr/>
          </p:nvSpPr>
          <p:spPr>
            <a:xfrm rot="887772">
              <a:off x="6125033" y="2842703"/>
              <a:ext cx="45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ko-KR" altLang="en-US" sz="16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29DE6D-29C9-ACB7-77C5-2932EAF7C53C}"/>
              </a:ext>
            </a:extLst>
          </p:cNvPr>
          <p:cNvSpPr txBox="1"/>
          <p:nvPr/>
        </p:nvSpPr>
        <p:spPr>
          <a:xfrm>
            <a:off x="9070811" y="686419"/>
            <a:ext cx="39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정이루조의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학생관리시스템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2C233-59D5-D845-887A-7E7ACF596CB5}"/>
              </a:ext>
            </a:extLst>
          </p:cNvPr>
          <p:cNvSpPr txBox="1"/>
          <p:nvPr/>
        </p:nvSpPr>
        <p:spPr>
          <a:xfrm>
            <a:off x="1459759" y="691388"/>
            <a:ext cx="1150091" cy="400110"/>
          </a:xfrm>
          <a:prstGeom prst="rect">
            <a:avLst/>
          </a:prstGeom>
          <a:solidFill>
            <a:srgbClr val="124684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8E8E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BE54E0-88E0-A37C-9D4B-E58AD0774625}"/>
              </a:ext>
            </a:extLst>
          </p:cNvPr>
          <p:cNvCxnSpPr>
            <a:cxnSpLocks/>
          </p:cNvCxnSpPr>
          <p:nvPr/>
        </p:nvCxnSpPr>
        <p:spPr>
          <a:xfrm>
            <a:off x="883742" y="6127796"/>
            <a:ext cx="10397033" cy="0"/>
          </a:xfrm>
          <a:prstGeom prst="line">
            <a:avLst/>
          </a:prstGeom>
          <a:ln>
            <a:solidFill>
              <a:srgbClr val="11427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531C7-BD89-FFC7-521C-31E2FC1D4721}"/>
              </a:ext>
            </a:extLst>
          </p:cNvPr>
          <p:cNvSpPr txBox="1"/>
          <p:nvPr/>
        </p:nvSpPr>
        <p:spPr>
          <a:xfrm>
            <a:off x="1296592" y="1087972"/>
            <a:ext cx="98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2468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endParaRPr lang="en-US" altLang="ko-KR" sz="1500" dirty="0">
              <a:solidFill>
                <a:srgbClr val="12468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D18D1B-DA48-1CE2-45DA-C4C145DD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525" y="1861919"/>
            <a:ext cx="215295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685</Words>
  <Application>Microsoft Office PowerPoint</Application>
  <PresentationFormat>와이드스크린</PresentationFormat>
  <Paragraphs>278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Medium</vt:lpstr>
      <vt:lpstr>Danjo-bold</vt:lpstr>
      <vt:lpstr>Pretendard</vt:lpstr>
      <vt:lpstr>Arial</vt:lpstr>
      <vt:lpstr>Pretendard Light</vt:lpstr>
      <vt:lpstr>Pretendard ExtraBold</vt:lpstr>
      <vt:lpstr>Amasis MT Pro Light</vt:lpstr>
      <vt:lpstr>Pretendard SemiBold</vt:lpstr>
      <vt:lpstr>맑은 고딕</vt:lpstr>
      <vt:lpstr>Cambria Math</vt:lpstr>
      <vt:lpstr>Office 테마</vt:lpstr>
      <vt:lpstr>학생 관리 시스템 기획 보고서</vt:lpstr>
      <vt:lpstr>Table of contents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화면 소개</vt:lpstr>
      <vt:lpstr>PowerPoint 프레젠테이션</vt:lpstr>
      <vt:lpstr>PowerPoint 프레젠테이션</vt:lpstr>
      <vt:lpstr>PowerPoint 프레젠테이션</vt:lpstr>
      <vt:lpstr>PowerPoint 프레젠테이션</vt:lpstr>
      <vt:lpstr>기술 소개 구현 기능, IA, DB ERD, Use Case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발표를 들어주셔서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71</cp:revision>
  <dcterms:created xsi:type="dcterms:W3CDTF">2024-11-27T07:52:29Z</dcterms:created>
  <dcterms:modified xsi:type="dcterms:W3CDTF">2024-12-04T05:52:57Z</dcterms:modified>
</cp:coreProperties>
</file>